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League Spartan" charset="1" panose="00000800000000000000"/>
      <p:regular r:id="rId21"/>
    </p:embeddedFont>
    <p:embeddedFont>
      <p:font typeface="Montserrat Classic" charset="1" panose="00000500000000000000"/>
      <p:regular r:id="rId22"/>
    </p:embeddedFont>
    <p:embeddedFont>
      <p:font typeface="Montserrat Classic Bold" charset="1" panose="00000800000000000000"/>
      <p:regular r:id="rId23"/>
    </p:embeddedFont>
    <p:embeddedFont>
      <p:font typeface="Glacial Indifference"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9854675" y="5888078"/>
            <a:ext cx="3118468" cy="3288349"/>
            <a:chOff x="0" y="0"/>
            <a:chExt cx="770809" cy="812800"/>
          </a:xfrm>
        </p:grpSpPr>
        <p:sp>
          <p:nvSpPr>
            <p:cNvPr name="Freeform 3" id="3"/>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alpha val="0"/>
              </a:srgbClr>
            </a:solidFill>
            <a:ln w="95250" cap="sq">
              <a:solidFill>
                <a:srgbClr val="CD0505"/>
              </a:solidFill>
              <a:prstDash val="solid"/>
              <a:miter/>
            </a:ln>
          </p:spPr>
        </p:sp>
        <p:sp>
          <p:nvSpPr>
            <p:cNvPr name="TextBox 4" id="4"/>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1050440" y="807727"/>
            <a:ext cx="2576441" cy="2716795"/>
            <a:chOff x="0" y="0"/>
            <a:chExt cx="770809" cy="812800"/>
          </a:xfrm>
        </p:grpSpPr>
        <p:sp>
          <p:nvSpPr>
            <p:cNvPr name="Freeform 6" id="6"/>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7" id="7"/>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6418560" y="5907277"/>
            <a:ext cx="1681479" cy="1773080"/>
            <a:chOff x="0" y="0"/>
            <a:chExt cx="770809" cy="812800"/>
          </a:xfrm>
        </p:grpSpPr>
        <p:sp>
          <p:nvSpPr>
            <p:cNvPr name="Freeform 9" id="9"/>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10" id="10"/>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9545543" y="1548475"/>
            <a:ext cx="8303030" cy="7190050"/>
            <a:chOff x="0" y="0"/>
            <a:chExt cx="4282440" cy="3708400"/>
          </a:xfrm>
        </p:grpSpPr>
        <p:sp>
          <p:nvSpPr>
            <p:cNvPr name="Freeform 12" id="12"/>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87" t="0" r="-14987" b="0"/>
              </a:stretch>
            </a:blipFill>
          </p:spPr>
        </p:sp>
      </p:grpSp>
      <p:grpSp>
        <p:nvGrpSpPr>
          <p:cNvPr name="Group 13" id="13"/>
          <p:cNvGrpSpPr/>
          <p:nvPr/>
        </p:nvGrpSpPr>
        <p:grpSpPr>
          <a:xfrm rot="5400000">
            <a:off x="16390789" y="1530446"/>
            <a:ext cx="661917" cy="697975"/>
            <a:chOff x="0" y="0"/>
            <a:chExt cx="770809" cy="812800"/>
          </a:xfrm>
        </p:grpSpPr>
        <p:sp>
          <p:nvSpPr>
            <p:cNvPr name="Freeform 14" id="14"/>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alpha val="0"/>
              </a:srgbClr>
            </a:solidFill>
            <a:ln w="95250" cap="sq">
              <a:solidFill>
                <a:srgbClr val="CD0505"/>
              </a:solidFill>
              <a:prstDash val="solid"/>
              <a:miter/>
            </a:ln>
          </p:spPr>
        </p:sp>
        <p:sp>
          <p:nvSpPr>
            <p:cNvPr name="TextBox 15" id="15"/>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5400000">
            <a:off x="16534148" y="8013373"/>
            <a:ext cx="705924" cy="744380"/>
            <a:chOff x="0" y="0"/>
            <a:chExt cx="770809" cy="812800"/>
          </a:xfrm>
        </p:grpSpPr>
        <p:sp>
          <p:nvSpPr>
            <p:cNvPr name="Freeform 17" id="1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18" id="1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1038225" y="352621"/>
            <a:ext cx="7687500" cy="1218808"/>
          </a:xfrm>
          <a:prstGeom prst="rect">
            <a:avLst/>
          </a:prstGeom>
        </p:spPr>
        <p:txBody>
          <a:bodyPr anchor="t" rtlCol="false" tIns="0" lIns="0" bIns="0" rIns="0">
            <a:spAutoFit/>
          </a:bodyPr>
          <a:lstStyle/>
          <a:p>
            <a:pPr algn="l">
              <a:lnSpc>
                <a:spcPts val="9996"/>
              </a:lnSpc>
              <a:spcBef>
                <a:spcPct val="0"/>
              </a:spcBef>
            </a:pPr>
            <a:r>
              <a:rPr lang="en-US" sz="7140">
                <a:solidFill>
                  <a:srgbClr val="000000"/>
                </a:solidFill>
                <a:latin typeface="League Spartan Bold"/>
              </a:rPr>
              <a:t>QuickCanteen</a:t>
            </a:r>
          </a:p>
        </p:txBody>
      </p:sp>
      <p:sp>
        <p:nvSpPr>
          <p:cNvPr name="TextBox 20" id="20"/>
          <p:cNvSpPr txBox="true"/>
          <p:nvPr/>
        </p:nvSpPr>
        <p:spPr>
          <a:xfrm rot="0">
            <a:off x="1038225" y="3150999"/>
            <a:ext cx="6964459" cy="1668782"/>
          </a:xfrm>
          <a:prstGeom prst="rect">
            <a:avLst/>
          </a:prstGeom>
        </p:spPr>
        <p:txBody>
          <a:bodyPr anchor="t" rtlCol="false" tIns="0" lIns="0" bIns="0" rIns="0">
            <a:spAutoFit/>
          </a:bodyPr>
          <a:lstStyle/>
          <a:p>
            <a:pPr algn="l">
              <a:lnSpc>
                <a:spcPts val="6719"/>
              </a:lnSpc>
            </a:pPr>
            <a:r>
              <a:rPr lang="en-US" sz="4799">
                <a:solidFill>
                  <a:srgbClr val="000000"/>
                </a:solidFill>
                <a:latin typeface="Montserrat Classic"/>
              </a:rPr>
              <a:t>Final Database Project </a:t>
            </a:r>
          </a:p>
          <a:p>
            <a:pPr algn="l">
              <a:lnSpc>
                <a:spcPts val="6719"/>
              </a:lnSpc>
              <a:spcBef>
                <a:spcPct val="0"/>
              </a:spcBef>
            </a:pPr>
            <a:r>
              <a:rPr lang="en-US" sz="4799">
                <a:solidFill>
                  <a:srgbClr val="000000"/>
                </a:solidFill>
                <a:latin typeface="Montserrat Classic"/>
              </a:rPr>
              <a:t>Group 10</a:t>
            </a:r>
          </a:p>
        </p:txBody>
      </p:sp>
      <p:sp>
        <p:nvSpPr>
          <p:cNvPr name="TextBox 21" id="21"/>
          <p:cNvSpPr txBox="true"/>
          <p:nvPr/>
        </p:nvSpPr>
        <p:spPr>
          <a:xfrm rot="0">
            <a:off x="1038225" y="1271088"/>
            <a:ext cx="6964459" cy="1609098"/>
          </a:xfrm>
          <a:prstGeom prst="rect">
            <a:avLst/>
          </a:prstGeom>
        </p:spPr>
        <p:txBody>
          <a:bodyPr anchor="t" rtlCol="false" tIns="0" lIns="0" bIns="0" rIns="0">
            <a:spAutoFit/>
          </a:bodyPr>
          <a:lstStyle/>
          <a:p>
            <a:pPr algn="l">
              <a:lnSpc>
                <a:spcPts val="13159"/>
              </a:lnSpc>
              <a:spcBef>
                <a:spcPct val="0"/>
              </a:spcBef>
            </a:pPr>
            <a:r>
              <a:rPr lang="en-US" sz="9399">
                <a:solidFill>
                  <a:srgbClr val="CD0505"/>
                </a:solidFill>
                <a:latin typeface="Montserrat Classic Bold"/>
              </a:rPr>
              <a:t>PROJECT</a:t>
            </a:r>
          </a:p>
        </p:txBody>
      </p:sp>
      <p:sp>
        <p:nvSpPr>
          <p:cNvPr name="TextBox 22" id="22"/>
          <p:cNvSpPr txBox="true"/>
          <p:nvPr/>
        </p:nvSpPr>
        <p:spPr>
          <a:xfrm rot="0">
            <a:off x="1038225" y="5509873"/>
            <a:ext cx="7269282" cy="2124683"/>
          </a:xfrm>
          <a:prstGeom prst="rect">
            <a:avLst/>
          </a:prstGeom>
        </p:spPr>
        <p:txBody>
          <a:bodyPr anchor="t" rtlCol="false" tIns="0" lIns="0" bIns="0" rIns="0">
            <a:spAutoFit/>
          </a:bodyPr>
          <a:lstStyle/>
          <a:p>
            <a:pPr algn="l">
              <a:lnSpc>
                <a:spcPts val="4287"/>
              </a:lnSpc>
            </a:pPr>
            <a:r>
              <a:rPr lang="en-US" sz="3062">
                <a:solidFill>
                  <a:srgbClr val="000000"/>
                </a:solidFill>
                <a:latin typeface="Glacial Indifference"/>
              </a:rPr>
              <a:t>Anggota :</a:t>
            </a:r>
          </a:p>
          <a:p>
            <a:pPr algn="l">
              <a:lnSpc>
                <a:spcPts val="4287"/>
              </a:lnSpc>
            </a:pPr>
            <a:r>
              <a:rPr lang="en-US" sz="3062">
                <a:solidFill>
                  <a:srgbClr val="000000"/>
                </a:solidFill>
                <a:latin typeface="Glacial Indifference"/>
              </a:rPr>
              <a:t>-Raditya Akhila Ganapati</a:t>
            </a:r>
          </a:p>
          <a:p>
            <a:pPr algn="l">
              <a:lnSpc>
                <a:spcPts val="4287"/>
              </a:lnSpc>
            </a:pPr>
            <a:r>
              <a:rPr lang="en-US" sz="3062">
                <a:solidFill>
                  <a:srgbClr val="000000"/>
                </a:solidFill>
                <a:latin typeface="Glacial Indifference"/>
              </a:rPr>
              <a:t>-Sharif Fatih Asad Putra Almasyhur</a:t>
            </a:r>
          </a:p>
          <a:p>
            <a:pPr algn="l">
              <a:lnSpc>
                <a:spcPts val="4287"/>
              </a:lnSpc>
              <a:spcBef>
                <a:spcPct val="0"/>
              </a:spcBef>
            </a:pPr>
            <a:r>
              <a:rPr lang="en-US" sz="3062">
                <a:solidFill>
                  <a:srgbClr val="000000"/>
                </a:solidFill>
                <a:latin typeface="Glacial Indifference"/>
              </a:rPr>
              <a:t>-Rain Elgratio Sion Hasian Lumban Gaol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51569" y="8740741"/>
            <a:ext cx="2312889" cy="2596485"/>
            <a:chOff x="0" y="0"/>
            <a:chExt cx="765266" cy="859100"/>
          </a:xfrm>
        </p:grpSpPr>
        <p:sp>
          <p:nvSpPr>
            <p:cNvPr name="Freeform 3" id="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4" id="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30714" y="850239"/>
            <a:ext cx="1425508" cy="1503164"/>
            <a:chOff x="0" y="0"/>
            <a:chExt cx="770809" cy="812800"/>
          </a:xfrm>
        </p:grpSpPr>
        <p:sp>
          <p:nvSpPr>
            <p:cNvPr name="Freeform 6" id="6"/>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7" id="7"/>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7274368" y="9718750"/>
            <a:ext cx="553182" cy="583318"/>
            <a:chOff x="0" y="0"/>
            <a:chExt cx="770809" cy="812800"/>
          </a:xfrm>
        </p:grpSpPr>
        <p:sp>
          <p:nvSpPr>
            <p:cNvPr name="Freeform 9" id="9"/>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10" id="10"/>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2415840" y="1901172"/>
            <a:ext cx="13456320" cy="5827099"/>
          </a:xfrm>
          <a:custGeom>
            <a:avLst/>
            <a:gdLst/>
            <a:ahLst/>
            <a:cxnLst/>
            <a:rect r="r" b="b" t="t" l="l"/>
            <a:pathLst>
              <a:path h="5827099" w="13456320">
                <a:moveTo>
                  <a:pt x="0" y="0"/>
                </a:moveTo>
                <a:lnTo>
                  <a:pt x="13456320" y="0"/>
                </a:lnTo>
                <a:lnTo>
                  <a:pt x="13456320" y="5827098"/>
                </a:lnTo>
                <a:lnTo>
                  <a:pt x="0" y="5827098"/>
                </a:lnTo>
                <a:lnTo>
                  <a:pt x="0" y="0"/>
                </a:lnTo>
                <a:close/>
              </a:path>
            </a:pathLst>
          </a:custGeom>
          <a:blipFill>
            <a:blip r:embed="rId2"/>
            <a:stretch>
              <a:fillRect l="0" t="0" r="0" b="0"/>
            </a:stretch>
          </a:blipFill>
        </p:spPr>
      </p:sp>
      <p:sp>
        <p:nvSpPr>
          <p:cNvPr name="TextBox 12" id="12"/>
          <p:cNvSpPr txBox="true"/>
          <p:nvPr/>
        </p:nvSpPr>
        <p:spPr>
          <a:xfrm rot="0">
            <a:off x="4799795" y="390525"/>
            <a:ext cx="8688410" cy="1276350"/>
          </a:xfrm>
          <a:prstGeom prst="rect">
            <a:avLst/>
          </a:prstGeom>
        </p:spPr>
        <p:txBody>
          <a:bodyPr anchor="t" rtlCol="false" tIns="0" lIns="0" bIns="0" rIns="0">
            <a:spAutoFit/>
          </a:bodyPr>
          <a:lstStyle/>
          <a:p>
            <a:pPr algn="r">
              <a:lnSpc>
                <a:spcPts val="10080"/>
              </a:lnSpc>
            </a:pPr>
            <a:r>
              <a:rPr lang="en-US" sz="8400">
                <a:solidFill>
                  <a:srgbClr val="CD0505"/>
                </a:solidFill>
                <a:latin typeface="League Spartan Bold"/>
              </a:rPr>
              <a:t>Web</a:t>
            </a:r>
            <a:r>
              <a:rPr lang="en-US" sz="8400">
                <a:solidFill>
                  <a:srgbClr val="000000"/>
                </a:solidFill>
                <a:latin typeface="League Spartan Bold"/>
              </a:rPr>
              <a:t> Overview</a:t>
            </a:r>
          </a:p>
        </p:txBody>
      </p:sp>
      <p:sp>
        <p:nvSpPr>
          <p:cNvPr name="TextBox 13" id="13"/>
          <p:cNvSpPr txBox="true"/>
          <p:nvPr/>
        </p:nvSpPr>
        <p:spPr>
          <a:xfrm rot="0">
            <a:off x="5194330" y="8312309"/>
            <a:ext cx="7358685" cy="1073786"/>
          </a:xfrm>
          <a:prstGeom prst="rect">
            <a:avLst/>
          </a:prstGeom>
        </p:spPr>
        <p:txBody>
          <a:bodyPr anchor="t" rtlCol="false" tIns="0" lIns="0" bIns="0" rIns="0">
            <a:spAutoFit/>
          </a:bodyPr>
          <a:lstStyle/>
          <a:p>
            <a:pPr algn="l">
              <a:lnSpc>
                <a:spcPts val="4339"/>
              </a:lnSpc>
              <a:spcBef>
                <a:spcPct val="0"/>
              </a:spcBef>
            </a:pPr>
            <a:r>
              <a:rPr lang="en-US" sz="3099">
                <a:solidFill>
                  <a:srgbClr val="000000"/>
                </a:solidFill>
                <a:latin typeface="Glacial Indifference"/>
              </a:rPr>
              <a:t>Fitur register dan login untuk mendaftarkan dan masuk melalui akun sivitas akademika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51569" y="8740741"/>
            <a:ext cx="2312889" cy="2596485"/>
            <a:chOff x="0" y="0"/>
            <a:chExt cx="765266" cy="859100"/>
          </a:xfrm>
        </p:grpSpPr>
        <p:sp>
          <p:nvSpPr>
            <p:cNvPr name="Freeform 3" id="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4" id="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30714" y="850239"/>
            <a:ext cx="1425508" cy="1503164"/>
            <a:chOff x="0" y="0"/>
            <a:chExt cx="770809" cy="812800"/>
          </a:xfrm>
        </p:grpSpPr>
        <p:sp>
          <p:nvSpPr>
            <p:cNvPr name="Freeform 6" id="6"/>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7" id="7"/>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7274368" y="9718750"/>
            <a:ext cx="553182" cy="583318"/>
            <a:chOff x="0" y="0"/>
            <a:chExt cx="770809" cy="812800"/>
          </a:xfrm>
        </p:grpSpPr>
        <p:sp>
          <p:nvSpPr>
            <p:cNvPr name="Freeform 9" id="9"/>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10" id="10"/>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2415840" y="2345651"/>
            <a:ext cx="13456320" cy="5595698"/>
          </a:xfrm>
          <a:custGeom>
            <a:avLst/>
            <a:gdLst/>
            <a:ahLst/>
            <a:cxnLst/>
            <a:rect r="r" b="b" t="t" l="l"/>
            <a:pathLst>
              <a:path h="5595698" w="13456320">
                <a:moveTo>
                  <a:pt x="0" y="0"/>
                </a:moveTo>
                <a:lnTo>
                  <a:pt x="13456320" y="0"/>
                </a:lnTo>
                <a:lnTo>
                  <a:pt x="13456320" y="5595698"/>
                </a:lnTo>
                <a:lnTo>
                  <a:pt x="0" y="5595698"/>
                </a:lnTo>
                <a:lnTo>
                  <a:pt x="0" y="0"/>
                </a:lnTo>
                <a:close/>
              </a:path>
            </a:pathLst>
          </a:custGeom>
          <a:blipFill>
            <a:blip r:embed="rId2"/>
            <a:stretch>
              <a:fillRect l="0" t="0" r="0" b="0"/>
            </a:stretch>
          </a:blipFill>
        </p:spPr>
      </p:sp>
      <p:sp>
        <p:nvSpPr>
          <p:cNvPr name="TextBox 12" id="12"/>
          <p:cNvSpPr txBox="true"/>
          <p:nvPr/>
        </p:nvSpPr>
        <p:spPr>
          <a:xfrm rot="0">
            <a:off x="4799795" y="390525"/>
            <a:ext cx="8688410" cy="1276350"/>
          </a:xfrm>
          <a:prstGeom prst="rect">
            <a:avLst/>
          </a:prstGeom>
        </p:spPr>
        <p:txBody>
          <a:bodyPr anchor="t" rtlCol="false" tIns="0" lIns="0" bIns="0" rIns="0">
            <a:spAutoFit/>
          </a:bodyPr>
          <a:lstStyle/>
          <a:p>
            <a:pPr algn="r">
              <a:lnSpc>
                <a:spcPts val="10080"/>
              </a:lnSpc>
            </a:pPr>
            <a:r>
              <a:rPr lang="en-US" sz="8400">
                <a:solidFill>
                  <a:srgbClr val="CD0505"/>
                </a:solidFill>
                <a:latin typeface="League Spartan Bold"/>
              </a:rPr>
              <a:t>Web</a:t>
            </a:r>
            <a:r>
              <a:rPr lang="en-US" sz="8400">
                <a:solidFill>
                  <a:srgbClr val="000000"/>
                </a:solidFill>
                <a:latin typeface="League Spartan Bold"/>
              </a:rPr>
              <a:t> Overview</a:t>
            </a:r>
          </a:p>
        </p:txBody>
      </p:sp>
      <p:sp>
        <p:nvSpPr>
          <p:cNvPr name="TextBox 13" id="13"/>
          <p:cNvSpPr txBox="true"/>
          <p:nvPr/>
        </p:nvSpPr>
        <p:spPr>
          <a:xfrm rot="0">
            <a:off x="5194330" y="8312309"/>
            <a:ext cx="7358685" cy="530861"/>
          </a:xfrm>
          <a:prstGeom prst="rect">
            <a:avLst/>
          </a:prstGeom>
        </p:spPr>
        <p:txBody>
          <a:bodyPr anchor="t" rtlCol="false" tIns="0" lIns="0" bIns="0" rIns="0">
            <a:spAutoFit/>
          </a:bodyPr>
          <a:lstStyle/>
          <a:p>
            <a:pPr algn="l">
              <a:lnSpc>
                <a:spcPts val="4339"/>
              </a:lnSpc>
              <a:spcBef>
                <a:spcPct val="0"/>
              </a:spcBef>
            </a:pPr>
            <a:r>
              <a:rPr lang="en-US" sz="3099">
                <a:solidFill>
                  <a:srgbClr val="000000"/>
                </a:solidFill>
                <a:latin typeface="Glacial Indifference"/>
              </a:rPr>
              <a:t>Fitur Update Profile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51569" y="8740741"/>
            <a:ext cx="2312889" cy="2596485"/>
            <a:chOff x="0" y="0"/>
            <a:chExt cx="765266" cy="859100"/>
          </a:xfrm>
        </p:grpSpPr>
        <p:sp>
          <p:nvSpPr>
            <p:cNvPr name="Freeform 3" id="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4" id="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30714" y="850239"/>
            <a:ext cx="1425508" cy="1503164"/>
            <a:chOff x="0" y="0"/>
            <a:chExt cx="770809" cy="812800"/>
          </a:xfrm>
        </p:grpSpPr>
        <p:sp>
          <p:nvSpPr>
            <p:cNvPr name="Freeform 6" id="6"/>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7" id="7"/>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7274368" y="9718750"/>
            <a:ext cx="553182" cy="583318"/>
            <a:chOff x="0" y="0"/>
            <a:chExt cx="770809" cy="812800"/>
          </a:xfrm>
        </p:grpSpPr>
        <p:sp>
          <p:nvSpPr>
            <p:cNvPr name="Freeform 9" id="9"/>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10" id="10"/>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990474" y="1666875"/>
            <a:ext cx="14307052" cy="6225320"/>
          </a:xfrm>
          <a:custGeom>
            <a:avLst/>
            <a:gdLst/>
            <a:ahLst/>
            <a:cxnLst/>
            <a:rect r="r" b="b" t="t" l="l"/>
            <a:pathLst>
              <a:path h="6225320" w="14307052">
                <a:moveTo>
                  <a:pt x="0" y="0"/>
                </a:moveTo>
                <a:lnTo>
                  <a:pt x="14307052" y="0"/>
                </a:lnTo>
                <a:lnTo>
                  <a:pt x="14307052" y="6225320"/>
                </a:lnTo>
                <a:lnTo>
                  <a:pt x="0" y="6225320"/>
                </a:lnTo>
                <a:lnTo>
                  <a:pt x="0" y="0"/>
                </a:lnTo>
                <a:close/>
              </a:path>
            </a:pathLst>
          </a:custGeom>
          <a:blipFill>
            <a:blip r:embed="rId2"/>
            <a:stretch>
              <a:fillRect l="0" t="0" r="0" b="0"/>
            </a:stretch>
          </a:blipFill>
        </p:spPr>
      </p:sp>
      <p:sp>
        <p:nvSpPr>
          <p:cNvPr name="TextBox 12" id="12"/>
          <p:cNvSpPr txBox="true"/>
          <p:nvPr/>
        </p:nvSpPr>
        <p:spPr>
          <a:xfrm rot="0">
            <a:off x="4799795" y="390525"/>
            <a:ext cx="8688410" cy="1276350"/>
          </a:xfrm>
          <a:prstGeom prst="rect">
            <a:avLst/>
          </a:prstGeom>
        </p:spPr>
        <p:txBody>
          <a:bodyPr anchor="t" rtlCol="false" tIns="0" lIns="0" bIns="0" rIns="0">
            <a:spAutoFit/>
          </a:bodyPr>
          <a:lstStyle/>
          <a:p>
            <a:pPr algn="r">
              <a:lnSpc>
                <a:spcPts val="10080"/>
              </a:lnSpc>
            </a:pPr>
            <a:r>
              <a:rPr lang="en-US" sz="8400">
                <a:solidFill>
                  <a:srgbClr val="CD0505"/>
                </a:solidFill>
                <a:latin typeface="League Spartan Bold"/>
              </a:rPr>
              <a:t>Web</a:t>
            </a:r>
            <a:r>
              <a:rPr lang="en-US" sz="8400">
                <a:solidFill>
                  <a:srgbClr val="000000"/>
                </a:solidFill>
                <a:latin typeface="League Spartan Bold"/>
              </a:rPr>
              <a:t> Overview</a:t>
            </a:r>
          </a:p>
        </p:txBody>
      </p:sp>
      <p:sp>
        <p:nvSpPr>
          <p:cNvPr name="TextBox 13" id="13"/>
          <p:cNvSpPr txBox="true"/>
          <p:nvPr/>
        </p:nvSpPr>
        <p:spPr>
          <a:xfrm rot="0">
            <a:off x="5884766" y="8312309"/>
            <a:ext cx="7358685" cy="1073786"/>
          </a:xfrm>
          <a:prstGeom prst="rect">
            <a:avLst/>
          </a:prstGeom>
        </p:spPr>
        <p:txBody>
          <a:bodyPr anchor="t" rtlCol="false" tIns="0" lIns="0" bIns="0" rIns="0">
            <a:spAutoFit/>
          </a:bodyPr>
          <a:lstStyle/>
          <a:p>
            <a:pPr algn="l">
              <a:lnSpc>
                <a:spcPts val="4339"/>
              </a:lnSpc>
              <a:spcBef>
                <a:spcPct val="0"/>
              </a:spcBef>
            </a:pPr>
            <a:r>
              <a:rPr lang="en-US" sz="3099">
                <a:solidFill>
                  <a:srgbClr val="000000"/>
                </a:solidFill>
                <a:latin typeface="Glacial Indifference"/>
              </a:rPr>
              <a:t>Fitur Search untuk mencari ketersediaan kantin pada area fakultas tertentu</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51569" y="8740741"/>
            <a:ext cx="2312889" cy="2596485"/>
            <a:chOff x="0" y="0"/>
            <a:chExt cx="765266" cy="859100"/>
          </a:xfrm>
        </p:grpSpPr>
        <p:sp>
          <p:nvSpPr>
            <p:cNvPr name="Freeform 3" id="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4" id="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30714" y="850239"/>
            <a:ext cx="1425508" cy="1503164"/>
            <a:chOff x="0" y="0"/>
            <a:chExt cx="770809" cy="812800"/>
          </a:xfrm>
        </p:grpSpPr>
        <p:sp>
          <p:nvSpPr>
            <p:cNvPr name="Freeform 6" id="6"/>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7" id="7"/>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7274368" y="9718750"/>
            <a:ext cx="553182" cy="583318"/>
            <a:chOff x="0" y="0"/>
            <a:chExt cx="770809" cy="812800"/>
          </a:xfrm>
        </p:grpSpPr>
        <p:sp>
          <p:nvSpPr>
            <p:cNvPr name="Freeform 9" id="9"/>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10" id="10"/>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2415840" y="2366688"/>
            <a:ext cx="13456320" cy="5553625"/>
          </a:xfrm>
          <a:custGeom>
            <a:avLst/>
            <a:gdLst/>
            <a:ahLst/>
            <a:cxnLst/>
            <a:rect r="r" b="b" t="t" l="l"/>
            <a:pathLst>
              <a:path h="5553625" w="13456320">
                <a:moveTo>
                  <a:pt x="0" y="0"/>
                </a:moveTo>
                <a:lnTo>
                  <a:pt x="13456320" y="0"/>
                </a:lnTo>
                <a:lnTo>
                  <a:pt x="13456320" y="5553624"/>
                </a:lnTo>
                <a:lnTo>
                  <a:pt x="0" y="5553624"/>
                </a:lnTo>
                <a:lnTo>
                  <a:pt x="0" y="0"/>
                </a:lnTo>
                <a:close/>
              </a:path>
            </a:pathLst>
          </a:custGeom>
          <a:blipFill>
            <a:blip r:embed="rId2"/>
            <a:stretch>
              <a:fillRect l="0" t="0" r="0" b="0"/>
            </a:stretch>
          </a:blipFill>
        </p:spPr>
      </p:sp>
      <p:sp>
        <p:nvSpPr>
          <p:cNvPr name="TextBox 12" id="12"/>
          <p:cNvSpPr txBox="true"/>
          <p:nvPr/>
        </p:nvSpPr>
        <p:spPr>
          <a:xfrm rot="0">
            <a:off x="4799795" y="390525"/>
            <a:ext cx="8688410" cy="1276350"/>
          </a:xfrm>
          <a:prstGeom prst="rect">
            <a:avLst/>
          </a:prstGeom>
        </p:spPr>
        <p:txBody>
          <a:bodyPr anchor="t" rtlCol="false" tIns="0" lIns="0" bIns="0" rIns="0">
            <a:spAutoFit/>
          </a:bodyPr>
          <a:lstStyle/>
          <a:p>
            <a:pPr algn="r">
              <a:lnSpc>
                <a:spcPts val="10080"/>
              </a:lnSpc>
            </a:pPr>
            <a:r>
              <a:rPr lang="en-US" sz="8400">
                <a:solidFill>
                  <a:srgbClr val="CD0505"/>
                </a:solidFill>
                <a:latin typeface="League Spartan Bold"/>
              </a:rPr>
              <a:t>Web</a:t>
            </a:r>
            <a:r>
              <a:rPr lang="en-US" sz="8400">
                <a:solidFill>
                  <a:srgbClr val="000000"/>
                </a:solidFill>
                <a:latin typeface="League Spartan Bold"/>
              </a:rPr>
              <a:t> Overview</a:t>
            </a:r>
          </a:p>
        </p:txBody>
      </p:sp>
      <p:sp>
        <p:nvSpPr>
          <p:cNvPr name="TextBox 13" id="13"/>
          <p:cNvSpPr txBox="true"/>
          <p:nvPr/>
        </p:nvSpPr>
        <p:spPr>
          <a:xfrm rot="0">
            <a:off x="5464658" y="8312309"/>
            <a:ext cx="7358685" cy="1073786"/>
          </a:xfrm>
          <a:prstGeom prst="rect">
            <a:avLst/>
          </a:prstGeom>
        </p:spPr>
        <p:txBody>
          <a:bodyPr anchor="t" rtlCol="false" tIns="0" lIns="0" bIns="0" rIns="0">
            <a:spAutoFit/>
          </a:bodyPr>
          <a:lstStyle/>
          <a:p>
            <a:pPr algn="l">
              <a:lnSpc>
                <a:spcPts val="4339"/>
              </a:lnSpc>
              <a:spcBef>
                <a:spcPct val="0"/>
              </a:spcBef>
            </a:pPr>
            <a:r>
              <a:rPr lang="en-US" sz="3099">
                <a:solidFill>
                  <a:srgbClr val="000000"/>
                </a:solidFill>
                <a:latin typeface="Glacial Indifference"/>
              </a:rPr>
              <a:t>Fitur Utama yaitu Order makanan secara online pada kantin yang tersedia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51569" y="8740741"/>
            <a:ext cx="2312889" cy="2596485"/>
            <a:chOff x="0" y="0"/>
            <a:chExt cx="765266" cy="859100"/>
          </a:xfrm>
        </p:grpSpPr>
        <p:sp>
          <p:nvSpPr>
            <p:cNvPr name="Freeform 3" id="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4" id="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30714" y="850239"/>
            <a:ext cx="1425508" cy="1503164"/>
            <a:chOff x="0" y="0"/>
            <a:chExt cx="770809" cy="812800"/>
          </a:xfrm>
        </p:grpSpPr>
        <p:sp>
          <p:nvSpPr>
            <p:cNvPr name="Freeform 6" id="6"/>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7" id="7"/>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7274368" y="9718750"/>
            <a:ext cx="553182" cy="583318"/>
            <a:chOff x="0" y="0"/>
            <a:chExt cx="770809" cy="812800"/>
          </a:xfrm>
        </p:grpSpPr>
        <p:sp>
          <p:nvSpPr>
            <p:cNvPr name="Freeform 9" id="9"/>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10" id="10"/>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2439908" y="2186234"/>
            <a:ext cx="13408185" cy="5914531"/>
          </a:xfrm>
          <a:custGeom>
            <a:avLst/>
            <a:gdLst/>
            <a:ahLst/>
            <a:cxnLst/>
            <a:rect r="r" b="b" t="t" l="l"/>
            <a:pathLst>
              <a:path h="5914531" w="13408185">
                <a:moveTo>
                  <a:pt x="0" y="0"/>
                </a:moveTo>
                <a:lnTo>
                  <a:pt x="13408184" y="0"/>
                </a:lnTo>
                <a:lnTo>
                  <a:pt x="13408184" y="5914532"/>
                </a:lnTo>
                <a:lnTo>
                  <a:pt x="0" y="5914532"/>
                </a:lnTo>
                <a:lnTo>
                  <a:pt x="0" y="0"/>
                </a:lnTo>
                <a:close/>
              </a:path>
            </a:pathLst>
          </a:custGeom>
          <a:blipFill>
            <a:blip r:embed="rId2"/>
            <a:stretch>
              <a:fillRect l="0" t="0" r="0" b="0"/>
            </a:stretch>
          </a:blipFill>
        </p:spPr>
      </p:sp>
      <p:sp>
        <p:nvSpPr>
          <p:cNvPr name="TextBox 12" id="12"/>
          <p:cNvSpPr txBox="true"/>
          <p:nvPr/>
        </p:nvSpPr>
        <p:spPr>
          <a:xfrm rot="0">
            <a:off x="4799795" y="390525"/>
            <a:ext cx="8688410" cy="1276350"/>
          </a:xfrm>
          <a:prstGeom prst="rect">
            <a:avLst/>
          </a:prstGeom>
        </p:spPr>
        <p:txBody>
          <a:bodyPr anchor="t" rtlCol="false" tIns="0" lIns="0" bIns="0" rIns="0">
            <a:spAutoFit/>
          </a:bodyPr>
          <a:lstStyle/>
          <a:p>
            <a:pPr algn="r">
              <a:lnSpc>
                <a:spcPts val="10080"/>
              </a:lnSpc>
            </a:pPr>
            <a:r>
              <a:rPr lang="en-US" sz="8400">
                <a:solidFill>
                  <a:srgbClr val="CD0505"/>
                </a:solidFill>
                <a:latin typeface="League Spartan Bold"/>
              </a:rPr>
              <a:t>Web</a:t>
            </a:r>
            <a:r>
              <a:rPr lang="en-US" sz="8400">
                <a:solidFill>
                  <a:srgbClr val="000000"/>
                </a:solidFill>
                <a:latin typeface="League Spartan Bold"/>
              </a:rPr>
              <a:t> Overview</a:t>
            </a:r>
          </a:p>
        </p:txBody>
      </p:sp>
      <p:sp>
        <p:nvSpPr>
          <p:cNvPr name="TextBox 13" id="13"/>
          <p:cNvSpPr txBox="true"/>
          <p:nvPr/>
        </p:nvSpPr>
        <p:spPr>
          <a:xfrm rot="0">
            <a:off x="5464658" y="8312309"/>
            <a:ext cx="7358685" cy="1073786"/>
          </a:xfrm>
          <a:prstGeom prst="rect">
            <a:avLst/>
          </a:prstGeom>
        </p:spPr>
        <p:txBody>
          <a:bodyPr anchor="t" rtlCol="false" tIns="0" lIns="0" bIns="0" rIns="0">
            <a:spAutoFit/>
          </a:bodyPr>
          <a:lstStyle/>
          <a:p>
            <a:pPr algn="l">
              <a:lnSpc>
                <a:spcPts val="4339"/>
              </a:lnSpc>
              <a:spcBef>
                <a:spcPct val="0"/>
              </a:spcBef>
            </a:pPr>
            <a:r>
              <a:rPr lang="en-US" sz="3099">
                <a:solidFill>
                  <a:srgbClr val="000000"/>
                </a:solidFill>
                <a:latin typeface="Glacial Indifference"/>
              </a:rPr>
              <a:t>Fitur Utama yaitu Order makanan secara online pada kantin yang tersedia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144000" y="3185355"/>
            <a:ext cx="8115300" cy="4791075"/>
          </a:xfrm>
          <a:prstGeom prst="rect">
            <a:avLst/>
          </a:prstGeom>
        </p:spPr>
        <p:txBody>
          <a:bodyPr anchor="t" rtlCol="false" tIns="0" lIns="0" bIns="0" rIns="0">
            <a:spAutoFit/>
          </a:bodyPr>
          <a:lstStyle/>
          <a:p>
            <a:pPr algn="r">
              <a:lnSpc>
                <a:spcPts val="18962"/>
              </a:lnSpc>
            </a:pPr>
            <a:r>
              <a:rPr lang="en-US" sz="15802">
                <a:solidFill>
                  <a:srgbClr val="000000"/>
                </a:solidFill>
                <a:latin typeface="League Spartan Bold"/>
              </a:rPr>
              <a:t>Thank You!</a:t>
            </a:r>
          </a:p>
        </p:txBody>
      </p:sp>
      <p:grpSp>
        <p:nvGrpSpPr>
          <p:cNvPr name="Group 3" id="3"/>
          <p:cNvGrpSpPr/>
          <p:nvPr/>
        </p:nvGrpSpPr>
        <p:grpSpPr>
          <a:xfrm rot="0">
            <a:off x="480042" y="2858728"/>
            <a:ext cx="6276081" cy="5434803"/>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46" t="0" r="-14946" b="0"/>
              </a:stretch>
            </a:blipFill>
          </p:spPr>
        </p:sp>
      </p:grpSp>
      <p:grpSp>
        <p:nvGrpSpPr>
          <p:cNvPr name="Group 5" id="5"/>
          <p:cNvGrpSpPr/>
          <p:nvPr/>
        </p:nvGrpSpPr>
        <p:grpSpPr>
          <a:xfrm rot="-5400000">
            <a:off x="4517233" y="6115436"/>
            <a:ext cx="2312889" cy="2596485"/>
            <a:chOff x="0" y="0"/>
            <a:chExt cx="765266" cy="859100"/>
          </a:xfrm>
        </p:grpSpPr>
        <p:sp>
          <p:nvSpPr>
            <p:cNvPr name="Freeform 6" id="6"/>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7" id="7"/>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6971920" y="3981608"/>
            <a:ext cx="1522658" cy="1318554"/>
            <a:chOff x="0" y="0"/>
            <a:chExt cx="4282440" cy="3708400"/>
          </a:xfrm>
        </p:grpSpPr>
        <p:sp>
          <p:nvSpPr>
            <p:cNvPr name="Freeform 9" id="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27030" t="0" r="-27030" b="0"/>
              </a:stretch>
            </a:blipFill>
          </p:spPr>
        </p:sp>
      </p:grpSp>
      <p:grpSp>
        <p:nvGrpSpPr>
          <p:cNvPr name="Group 10" id="10"/>
          <p:cNvGrpSpPr/>
          <p:nvPr/>
        </p:nvGrpSpPr>
        <p:grpSpPr>
          <a:xfrm rot="0">
            <a:off x="5580665" y="1436315"/>
            <a:ext cx="2350915" cy="2035787"/>
            <a:chOff x="0" y="0"/>
            <a:chExt cx="4282440" cy="3708400"/>
          </a:xfrm>
        </p:grpSpPr>
        <p:sp>
          <p:nvSpPr>
            <p:cNvPr name="Freeform 11" id="11"/>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0" t="-36609" r="0" b="-36609"/>
              </a:stretch>
            </a:blipFill>
          </p:spPr>
        </p:sp>
      </p:grpSp>
      <p:grpSp>
        <p:nvGrpSpPr>
          <p:cNvPr name="Group 12" id="12"/>
          <p:cNvGrpSpPr/>
          <p:nvPr/>
        </p:nvGrpSpPr>
        <p:grpSpPr>
          <a:xfrm rot="-5400000">
            <a:off x="702307" y="989872"/>
            <a:ext cx="1425508" cy="1503164"/>
            <a:chOff x="0" y="0"/>
            <a:chExt cx="770809" cy="812800"/>
          </a:xfrm>
        </p:grpSpPr>
        <p:sp>
          <p:nvSpPr>
            <p:cNvPr name="Freeform 13" id="13"/>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14" id="14"/>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5400000">
            <a:off x="7363331" y="8278464"/>
            <a:ext cx="553182" cy="583318"/>
            <a:chOff x="0" y="0"/>
            <a:chExt cx="770809" cy="812800"/>
          </a:xfrm>
        </p:grpSpPr>
        <p:sp>
          <p:nvSpPr>
            <p:cNvPr name="Freeform 16" id="16"/>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17" id="17"/>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64815" y="4184152"/>
            <a:ext cx="6371019" cy="7856638"/>
          </a:xfrm>
          <a:custGeom>
            <a:avLst/>
            <a:gdLst/>
            <a:ahLst/>
            <a:cxnLst/>
            <a:rect r="r" b="b" t="t" l="l"/>
            <a:pathLst>
              <a:path h="7856638" w="6371019">
                <a:moveTo>
                  <a:pt x="0" y="0"/>
                </a:moveTo>
                <a:lnTo>
                  <a:pt x="6371019" y="0"/>
                </a:lnTo>
                <a:lnTo>
                  <a:pt x="6371019" y="7856638"/>
                </a:lnTo>
                <a:lnTo>
                  <a:pt x="0" y="7856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9811107" y="5843506"/>
            <a:ext cx="1131000" cy="1192613"/>
            <a:chOff x="0" y="0"/>
            <a:chExt cx="770809" cy="812800"/>
          </a:xfrm>
        </p:grpSpPr>
        <p:sp>
          <p:nvSpPr>
            <p:cNvPr name="Freeform 4" id="4"/>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5" id="5"/>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11951934" y="1819618"/>
            <a:ext cx="1283883" cy="1493973"/>
            <a:chOff x="0" y="0"/>
            <a:chExt cx="698500" cy="812800"/>
          </a:xfrm>
        </p:grpSpPr>
        <p:sp>
          <p:nvSpPr>
            <p:cNvPr name="Freeform 7" id="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95250" cap="sq">
              <a:solidFill>
                <a:srgbClr val="CD0505"/>
              </a:solidFill>
              <a:prstDash val="solid"/>
              <a:miter/>
            </a:ln>
          </p:spPr>
        </p:sp>
        <p:sp>
          <p:nvSpPr>
            <p:cNvPr name="TextBox 8" id="8"/>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14427687" y="3452365"/>
            <a:ext cx="1209424" cy="1275308"/>
            <a:chOff x="0" y="0"/>
            <a:chExt cx="770809" cy="812800"/>
          </a:xfrm>
        </p:grpSpPr>
        <p:sp>
          <p:nvSpPr>
            <p:cNvPr name="Freeform 10" id="1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11" id="1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2912462" y="4503208"/>
            <a:ext cx="5201859" cy="4504575"/>
            <a:chOff x="0" y="0"/>
            <a:chExt cx="4282440" cy="3708400"/>
          </a:xfrm>
        </p:grpSpPr>
        <p:sp>
          <p:nvSpPr>
            <p:cNvPr name="Freeform 13" id="1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4987" t="0" r="-14987" b="0"/>
              </a:stretch>
            </a:blipFill>
          </p:spPr>
        </p:sp>
      </p:grpSp>
      <p:grpSp>
        <p:nvGrpSpPr>
          <p:cNvPr name="Group 14" id="14"/>
          <p:cNvGrpSpPr/>
          <p:nvPr/>
        </p:nvGrpSpPr>
        <p:grpSpPr>
          <a:xfrm rot="0">
            <a:off x="9391930" y="2566604"/>
            <a:ext cx="4472760" cy="3873208"/>
            <a:chOff x="0" y="0"/>
            <a:chExt cx="4282440" cy="3708400"/>
          </a:xfrm>
        </p:grpSpPr>
        <p:sp>
          <p:nvSpPr>
            <p:cNvPr name="Freeform 15" id="1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15355" t="0" r="-15355" b="0"/>
              </a:stretch>
            </a:blipFill>
          </p:spPr>
        </p:sp>
      </p:grpSp>
      <p:grpSp>
        <p:nvGrpSpPr>
          <p:cNvPr name="Group 16" id="16"/>
          <p:cNvGrpSpPr/>
          <p:nvPr/>
        </p:nvGrpSpPr>
        <p:grpSpPr>
          <a:xfrm rot="-5400000">
            <a:off x="10992142" y="1400380"/>
            <a:ext cx="705924" cy="744380"/>
            <a:chOff x="0" y="0"/>
            <a:chExt cx="770809" cy="812800"/>
          </a:xfrm>
        </p:grpSpPr>
        <p:sp>
          <p:nvSpPr>
            <p:cNvPr name="Freeform 17" id="1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18" id="1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5400000">
            <a:off x="16449646" y="3466272"/>
            <a:ext cx="698845" cy="736915"/>
            <a:chOff x="0" y="0"/>
            <a:chExt cx="770809" cy="812800"/>
          </a:xfrm>
        </p:grpSpPr>
        <p:sp>
          <p:nvSpPr>
            <p:cNvPr name="Freeform 20" id="2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21" id="2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1028700" y="4061884"/>
            <a:ext cx="7358685" cy="4874261"/>
          </a:xfrm>
          <a:prstGeom prst="rect">
            <a:avLst/>
          </a:prstGeom>
        </p:spPr>
        <p:txBody>
          <a:bodyPr anchor="t" rtlCol="false" tIns="0" lIns="0" bIns="0" rIns="0">
            <a:spAutoFit/>
          </a:bodyPr>
          <a:lstStyle/>
          <a:p>
            <a:pPr algn="l">
              <a:lnSpc>
                <a:spcPts val="4339"/>
              </a:lnSpc>
              <a:spcBef>
                <a:spcPct val="0"/>
              </a:spcBef>
            </a:pPr>
            <a:r>
              <a:rPr lang="en-US" sz="3099">
                <a:solidFill>
                  <a:srgbClr val="000000"/>
                </a:solidFill>
                <a:latin typeface="Glacial Indifference"/>
              </a:rPr>
              <a:t>Tujuan dari proyek manajemen basis data ini adalah untuk mengurangi waktu tunggu sehingga siswa dapat menghabiskan lebih banyak waktu saat istirahat atau di antara sesi. membuat website kantin kampus yang mudah digunakan sehingga memudahkan mahasiswa memesan makanan dari mana saja dan kapan saja serta mengambilnya tanpa harus mengantri lama.</a:t>
            </a:r>
          </a:p>
        </p:txBody>
      </p:sp>
      <p:grpSp>
        <p:nvGrpSpPr>
          <p:cNvPr name="Group 23" id="23"/>
          <p:cNvGrpSpPr/>
          <p:nvPr/>
        </p:nvGrpSpPr>
        <p:grpSpPr>
          <a:xfrm rot="0">
            <a:off x="1028700" y="1419608"/>
            <a:ext cx="8507318" cy="2137531"/>
            <a:chOff x="0" y="0"/>
            <a:chExt cx="11343090" cy="2850041"/>
          </a:xfrm>
        </p:grpSpPr>
        <p:sp>
          <p:nvSpPr>
            <p:cNvPr name="TextBox 24" id="24"/>
            <p:cNvSpPr txBox="true"/>
            <p:nvPr/>
          </p:nvSpPr>
          <p:spPr>
            <a:xfrm rot="0">
              <a:off x="0" y="0"/>
              <a:ext cx="11343090" cy="1714500"/>
            </a:xfrm>
            <a:prstGeom prst="rect">
              <a:avLst/>
            </a:prstGeom>
          </p:spPr>
          <p:txBody>
            <a:bodyPr anchor="t" rtlCol="false" tIns="0" lIns="0" bIns="0" rIns="0">
              <a:spAutoFit/>
            </a:bodyPr>
            <a:lstStyle/>
            <a:p>
              <a:pPr algn="l">
                <a:lnSpc>
                  <a:spcPts val="10199"/>
                </a:lnSpc>
              </a:pPr>
              <a:r>
                <a:rPr lang="en-US" sz="8499">
                  <a:solidFill>
                    <a:srgbClr val="000000"/>
                  </a:solidFill>
                  <a:latin typeface="League Spartan Bold"/>
                </a:rPr>
                <a:t>Our Vision</a:t>
              </a:r>
            </a:p>
          </p:txBody>
        </p:sp>
        <p:sp>
          <p:nvSpPr>
            <p:cNvPr name="TextBox 25" id="25"/>
            <p:cNvSpPr txBox="true"/>
            <p:nvPr/>
          </p:nvSpPr>
          <p:spPr>
            <a:xfrm rot="0">
              <a:off x="0" y="1418116"/>
              <a:ext cx="10453133" cy="1431925"/>
            </a:xfrm>
            <a:prstGeom prst="rect">
              <a:avLst/>
            </a:prstGeom>
          </p:spPr>
          <p:txBody>
            <a:bodyPr anchor="t" rtlCol="false" tIns="0" lIns="0" bIns="0" rIns="0">
              <a:spAutoFit/>
            </a:bodyPr>
            <a:lstStyle/>
            <a:p>
              <a:pPr algn="l">
                <a:lnSpc>
                  <a:spcPts val="8400"/>
                </a:lnSpc>
              </a:pPr>
              <a:r>
                <a:rPr lang="en-US" sz="7000">
                  <a:solidFill>
                    <a:srgbClr val="CD0505"/>
                  </a:solidFill>
                  <a:latin typeface="Montserrat Classic Bold"/>
                </a:rPr>
                <a:t>QuickCanteen</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3304201" y="4119419"/>
            <a:ext cx="1131000" cy="1192613"/>
            <a:chOff x="0" y="0"/>
            <a:chExt cx="770809" cy="812800"/>
          </a:xfrm>
        </p:grpSpPr>
        <p:sp>
          <p:nvSpPr>
            <p:cNvPr name="Freeform 3" id="3"/>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4" id="4"/>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5445028" y="95531"/>
            <a:ext cx="1283883" cy="1493973"/>
            <a:chOff x="0" y="0"/>
            <a:chExt cx="698500" cy="812800"/>
          </a:xfrm>
        </p:grpSpPr>
        <p:sp>
          <p:nvSpPr>
            <p:cNvPr name="Freeform 6" id="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95250" cap="sq">
              <a:solidFill>
                <a:srgbClr val="CD0505"/>
              </a:solidFill>
              <a:prstDash val="solid"/>
              <a:miter/>
            </a:ln>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7920781" y="1728278"/>
            <a:ext cx="1209424" cy="1275308"/>
            <a:chOff x="0" y="0"/>
            <a:chExt cx="770809" cy="812800"/>
          </a:xfrm>
        </p:grpSpPr>
        <p:sp>
          <p:nvSpPr>
            <p:cNvPr name="Freeform 9" id="9"/>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10" id="10"/>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2885024" y="842517"/>
            <a:ext cx="4472760" cy="3873208"/>
            <a:chOff x="0" y="0"/>
            <a:chExt cx="4282440" cy="3708400"/>
          </a:xfrm>
        </p:grpSpPr>
        <p:sp>
          <p:nvSpPr>
            <p:cNvPr name="Freeform 12" id="12"/>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5355" t="0" r="-15355" b="0"/>
              </a:stretch>
            </a:blipFill>
          </p:spPr>
        </p:sp>
      </p:grpSp>
      <p:grpSp>
        <p:nvGrpSpPr>
          <p:cNvPr name="Group 13" id="13"/>
          <p:cNvGrpSpPr/>
          <p:nvPr/>
        </p:nvGrpSpPr>
        <p:grpSpPr>
          <a:xfrm rot="-5400000">
            <a:off x="14485236" y="-323707"/>
            <a:ext cx="705924" cy="744380"/>
            <a:chOff x="0" y="0"/>
            <a:chExt cx="770809" cy="812800"/>
          </a:xfrm>
        </p:grpSpPr>
        <p:sp>
          <p:nvSpPr>
            <p:cNvPr name="Freeform 14" id="14"/>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15" id="15"/>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1028700" y="4352607"/>
            <a:ext cx="11856324" cy="4905693"/>
          </a:xfrm>
          <a:prstGeom prst="rect">
            <a:avLst/>
          </a:prstGeom>
        </p:spPr>
        <p:txBody>
          <a:bodyPr anchor="t" rtlCol="false" tIns="0" lIns="0" bIns="0" rIns="0">
            <a:spAutoFit/>
          </a:bodyPr>
          <a:lstStyle/>
          <a:p>
            <a:pPr algn="l" marL="669281" indent="-334641" lvl="1">
              <a:lnSpc>
                <a:spcPts val="4339"/>
              </a:lnSpc>
              <a:buFont typeface="Arial"/>
              <a:buChar char="•"/>
            </a:pPr>
            <a:r>
              <a:rPr lang="en-US" sz="3099">
                <a:solidFill>
                  <a:srgbClr val="000000"/>
                </a:solidFill>
                <a:latin typeface="Glacial Indifference"/>
              </a:rPr>
              <a:t>Pemesanan dan Pembayaran: Interface yang ramah pengguna memungkinkan siswa memesan dan membayar makanan mereka menggunakan gateway pembayaran terintegrasi.</a:t>
            </a:r>
          </a:p>
          <a:p>
            <a:pPr algn="l" marL="669281" indent="-334641" lvl="1">
              <a:lnSpc>
                <a:spcPts val="4339"/>
              </a:lnSpc>
              <a:buFont typeface="Arial"/>
              <a:buChar char="•"/>
            </a:pPr>
            <a:r>
              <a:rPr lang="en-US" sz="3099">
                <a:solidFill>
                  <a:srgbClr val="000000"/>
                </a:solidFill>
                <a:latin typeface="Glacial Indifference"/>
              </a:rPr>
              <a:t>Pelacakan Pesanan: Mahasiswa dapat melacak status pesanan mereka secara real-time, memungkinkan mereka tiba di kantin tepat ketika makanan sudah siap.</a:t>
            </a:r>
          </a:p>
          <a:p>
            <a:pPr algn="l" marL="669281" indent="-334641" lvl="1">
              <a:lnSpc>
                <a:spcPts val="4339"/>
              </a:lnSpc>
              <a:spcBef>
                <a:spcPct val="0"/>
              </a:spcBef>
              <a:buFont typeface="Arial"/>
              <a:buChar char="•"/>
            </a:pPr>
            <a:r>
              <a:rPr lang="en-US" sz="3099">
                <a:solidFill>
                  <a:srgbClr val="000000"/>
                </a:solidFill>
                <a:latin typeface="Glacial Indifference"/>
              </a:rPr>
              <a:t>Manajemen Inventaris: Admin dapat mengelola inventaris kantin, melacak item makanan dan bahan-bahan.</a:t>
            </a:r>
          </a:p>
          <a:p>
            <a:pPr algn="l">
              <a:lnSpc>
                <a:spcPts val="4339"/>
              </a:lnSpc>
              <a:spcBef>
                <a:spcPct val="0"/>
              </a:spcBef>
            </a:pPr>
          </a:p>
        </p:txBody>
      </p:sp>
      <p:grpSp>
        <p:nvGrpSpPr>
          <p:cNvPr name="Group 17" id="17"/>
          <p:cNvGrpSpPr/>
          <p:nvPr/>
        </p:nvGrpSpPr>
        <p:grpSpPr>
          <a:xfrm rot="0">
            <a:off x="1028700" y="1419608"/>
            <a:ext cx="8507318" cy="2137531"/>
            <a:chOff x="0" y="0"/>
            <a:chExt cx="11343090" cy="2850041"/>
          </a:xfrm>
        </p:grpSpPr>
        <p:sp>
          <p:nvSpPr>
            <p:cNvPr name="TextBox 18" id="18"/>
            <p:cNvSpPr txBox="true"/>
            <p:nvPr/>
          </p:nvSpPr>
          <p:spPr>
            <a:xfrm rot="0">
              <a:off x="0" y="0"/>
              <a:ext cx="11343090" cy="1714500"/>
            </a:xfrm>
            <a:prstGeom prst="rect">
              <a:avLst/>
            </a:prstGeom>
          </p:spPr>
          <p:txBody>
            <a:bodyPr anchor="t" rtlCol="false" tIns="0" lIns="0" bIns="0" rIns="0">
              <a:spAutoFit/>
            </a:bodyPr>
            <a:lstStyle/>
            <a:p>
              <a:pPr algn="l">
                <a:lnSpc>
                  <a:spcPts val="10199"/>
                </a:lnSpc>
              </a:pPr>
              <a:r>
                <a:rPr lang="en-US" sz="8499">
                  <a:solidFill>
                    <a:srgbClr val="000000"/>
                  </a:solidFill>
                  <a:latin typeface="League Spartan Bold"/>
                </a:rPr>
                <a:t>Our Features</a:t>
              </a:r>
            </a:p>
          </p:txBody>
        </p:sp>
        <p:sp>
          <p:nvSpPr>
            <p:cNvPr name="TextBox 19" id="19"/>
            <p:cNvSpPr txBox="true"/>
            <p:nvPr/>
          </p:nvSpPr>
          <p:spPr>
            <a:xfrm rot="0">
              <a:off x="0" y="1418116"/>
              <a:ext cx="10453133" cy="1431925"/>
            </a:xfrm>
            <a:prstGeom prst="rect">
              <a:avLst/>
            </a:prstGeom>
          </p:spPr>
          <p:txBody>
            <a:bodyPr anchor="t" rtlCol="false" tIns="0" lIns="0" bIns="0" rIns="0">
              <a:spAutoFit/>
            </a:bodyPr>
            <a:lstStyle/>
            <a:p>
              <a:pPr algn="l">
                <a:lnSpc>
                  <a:spcPts val="8400"/>
                </a:lnSpc>
              </a:pPr>
              <a:r>
                <a:rPr lang="en-US" sz="7000">
                  <a:solidFill>
                    <a:srgbClr val="CD0505"/>
                  </a:solidFill>
                  <a:latin typeface="Montserrat Classic Bold"/>
                </a:rPr>
                <a:t>QuickCanteen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3304201" y="4119419"/>
            <a:ext cx="1131000" cy="1192613"/>
            <a:chOff x="0" y="0"/>
            <a:chExt cx="770809" cy="812800"/>
          </a:xfrm>
        </p:grpSpPr>
        <p:sp>
          <p:nvSpPr>
            <p:cNvPr name="Freeform 3" id="3"/>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4" id="4"/>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5445028" y="95531"/>
            <a:ext cx="1283883" cy="1493973"/>
            <a:chOff x="0" y="0"/>
            <a:chExt cx="698500" cy="812800"/>
          </a:xfrm>
        </p:grpSpPr>
        <p:sp>
          <p:nvSpPr>
            <p:cNvPr name="Freeform 6" id="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95250" cap="sq">
              <a:solidFill>
                <a:srgbClr val="CD0505"/>
              </a:solidFill>
              <a:prstDash val="solid"/>
              <a:miter/>
            </a:ln>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7920781" y="1728278"/>
            <a:ext cx="1209424" cy="1275308"/>
            <a:chOff x="0" y="0"/>
            <a:chExt cx="770809" cy="812800"/>
          </a:xfrm>
        </p:grpSpPr>
        <p:sp>
          <p:nvSpPr>
            <p:cNvPr name="Freeform 9" id="9"/>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10" id="10"/>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14485236" y="-323707"/>
            <a:ext cx="705924" cy="744380"/>
            <a:chOff x="0" y="0"/>
            <a:chExt cx="770809" cy="812800"/>
          </a:xfrm>
        </p:grpSpPr>
        <p:sp>
          <p:nvSpPr>
            <p:cNvPr name="Freeform 12" id="12"/>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13" id="13"/>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028700" y="4352607"/>
            <a:ext cx="11856324" cy="3788411"/>
          </a:xfrm>
          <a:prstGeom prst="rect">
            <a:avLst/>
          </a:prstGeom>
        </p:spPr>
        <p:txBody>
          <a:bodyPr anchor="t" rtlCol="false" tIns="0" lIns="0" bIns="0" rIns="0">
            <a:spAutoFit/>
          </a:bodyPr>
          <a:lstStyle/>
          <a:p>
            <a:pPr algn="l" marL="669281" indent="-334641" lvl="1">
              <a:lnSpc>
                <a:spcPts val="4339"/>
              </a:lnSpc>
              <a:buFont typeface="Arial"/>
              <a:buChar char="•"/>
            </a:pPr>
            <a:r>
              <a:rPr lang="en-US" sz="3099">
                <a:solidFill>
                  <a:srgbClr val="000000"/>
                </a:solidFill>
                <a:latin typeface="Glacial Indifference"/>
              </a:rPr>
              <a:t>Create: User bisa membuat akun baru, user bisa membuat orderan baru</a:t>
            </a:r>
          </a:p>
          <a:p>
            <a:pPr algn="l" marL="669281" indent="-334641" lvl="1">
              <a:lnSpc>
                <a:spcPts val="4339"/>
              </a:lnSpc>
              <a:buFont typeface="Arial"/>
              <a:buChar char="•"/>
            </a:pPr>
            <a:r>
              <a:rPr lang="en-US" sz="3099">
                <a:solidFill>
                  <a:srgbClr val="000000"/>
                </a:solidFill>
                <a:latin typeface="Glacial Indifference"/>
              </a:rPr>
              <a:t>Read</a:t>
            </a:r>
            <a:r>
              <a:rPr lang="en-US" sz="3099">
                <a:solidFill>
                  <a:srgbClr val="000000"/>
                </a:solidFill>
                <a:latin typeface="Glacial Indifference"/>
              </a:rPr>
              <a:t>: Membaca kantin pada fakultas tertentu, membaca orderan pada suatu user</a:t>
            </a:r>
          </a:p>
          <a:p>
            <a:pPr algn="l" marL="669281" indent="-334641" lvl="1">
              <a:lnSpc>
                <a:spcPts val="4339"/>
              </a:lnSpc>
              <a:buFont typeface="Arial"/>
              <a:buChar char="•"/>
            </a:pPr>
            <a:r>
              <a:rPr lang="en-US" sz="3099">
                <a:solidFill>
                  <a:srgbClr val="000000"/>
                </a:solidFill>
                <a:latin typeface="Glacial Indifference"/>
              </a:rPr>
              <a:t>Update</a:t>
            </a:r>
            <a:r>
              <a:rPr lang="en-US" sz="3099">
                <a:solidFill>
                  <a:srgbClr val="000000"/>
                </a:solidFill>
                <a:latin typeface="Glacial Indifference"/>
              </a:rPr>
              <a:t>: Meng-update data user</a:t>
            </a:r>
          </a:p>
          <a:p>
            <a:pPr algn="l" marL="669281" indent="-334641" lvl="1">
              <a:lnSpc>
                <a:spcPts val="4339"/>
              </a:lnSpc>
              <a:spcBef>
                <a:spcPct val="0"/>
              </a:spcBef>
              <a:buFont typeface="Arial"/>
              <a:buChar char="•"/>
            </a:pPr>
            <a:r>
              <a:rPr lang="en-US" sz="3099">
                <a:solidFill>
                  <a:srgbClr val="000000"/>
                </a:solidFill>
                <a:latin typeface="Glacial Indifference"/>
              </a:rPr>
              <a:t>Delete: Menghapus orderan</a:t>
            </a:r>
          </a:p>
          <a:p>
            <a:pPr algn="l">
              <a:lnSpc>
                <a:spcPts val="4339"/>
              </a:lnSpc>
              <a:spcBef>
                <a:spcPct val="0"/>
              </a:spcBef>
            </a:pPr>
          </a:p>
        </p:txBody>
      </p:sp>
      <p:grpSp>
        <p:nvGrpSpPr>
          <p:cNvPr name="Group 15" id="15"/>
          <p:cNvGrpSpPr/>
          <p:nvPr/>
        </p:nvGrpSpPr>
        <p:grpSpPr>
          <a:xfrm rot="0">
            <a:off x="1028700" y="1419608"/>
            <a:ext cx="9953946" cy="2137531"/>
            <a:chOff x="0" y="0"/>
            <a:chExt cx="13271928" cy="2850041"/>
          </a:xfrm>
        </p:grpSpPr>
        <p:sp>
          <p:nvSpPr>
            <p:cNvPr name="TextBox 16" id="16"/>
            <p:cNvSpPr txBox="true"/>
            <p:nvPr/>
          </p:nvSpPr>
          <p:spPr>
            <a:xfrm rot="0">
              <a:off x="0" y="0"/>
              <a:ext cx="13271928" cy="1714500"/>
            </a:xfrm>
            <a:prstGeom prst="rect">
              <a:avLst/>
            </a:prstGeom>
          </p:spPr>
          <p:txBody>
            <a:bodyPr anchor="t" rtlCol="false" tIns="0" lIns="0" bIns="0" rIns="0">
              <a:spAutoFit/>
            </a:bodyPr>
            <a:lstStyle/>
            <a:p>
              <a:pPr algn="l">
                <a:lnSpc>
                  <a:spcPts val="10199"/>
                </a:lnSpc>
              </a:pPr>
              <a:r>
                <a:rPr lang="en-US" sz="8499">
                  <a:solidFill>
                    <a:srgbClr val="000000"/>
                  </a:solidFill>
                  <a:latin typeface="League Spartan Bold"/>
                </a:rPr>
                <a:t>CRUD operations</a:t>
              </a:r>
            </a:p>
          </p:txBody>
        </p:sp>
        <p:sp>
          <p:nvSpPr>
            <p:cNvPr name="TextBox 17" id="17"/>
            <p:cNvSpPr txBox="true"/>
            <p:nvPr/>
          </p:nvSpPr>
          <p:spPr>
            <a:xfrm rot="0">
              <a:off x="0" y="1418116"/>
              <a:ext cx="12230638" cy="1431925"/>
            </a:xfrm>
            <a:prstGeom prst="rect">
              <a:avLst/>
            </a:prstGeom>
          </p:spPr>
          <p:txBody>
            <a:bodyPr anchor="t" rtlCol="false" tIns="0" lIns="0" bIns="0" rIns="0">
              <a:spAutoFit/>
            </a:bodyPr>
            <a:lstStyle/>
            <a:p>
              <a:pPr algn="l">
                <a:lnSpc>
                  <a:spcPts val="8400"/>
                </a:lnSpc>
              </a:pPr>
              <a:r>
                <a:rPr lang="en-US" sz="7000">
                  <a:solidFill>
                    <a:srgbClr val="CD0505"/>
                  </a:solidFill>
                  <a:latin typeface="Montserrat Classic Bold"/>
                </a:rPr>
                <a:t>QuickCanteen</a:t>
              </a:r>
            </a:p>
          </p:txBody>
        </p:sp>
      </p:grpSp>
      <p:grpSp>
        <p:nvGrpSpPr>
          <p:cNvPr name="Group 18" id="18"/>
          <p:cNvGrpSpPr/>
          <p:nvPr/>
        </p:nvGrpSpPr>
        <p:grpSpPr>
          <a:xfrm rot="0">
            <a:off x="12739054" y="638925"/>
            <a:ext cx="5201859" cy="4504575"/>
            <a:chOff x="0" y="0"/>
            <a:chExt cx="4282440" cy="3708400"/>
          </a:xfrm>
        </p:grpSpPr>
        <p:sp>
          <p:nvSpPr>
            <p:cNvPr name="Freeform 19" id="1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87" t="0" r="-14987"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3304201" y="4119419"/>
            <a:ext cx="1131000" cy="1192613"/>
            <a:chOff x="0" y="0"/>
            <a:chExt cx="770809" cy="812800"/>
          </a:xfrm>
        </p:grpSpPr>
        <p:sp>
          <p:nvSpPr>
            <p:cNvPr name="Freeform 3" id="3"/>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4" id="4"/>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5445028" y="95531"/>
            <a:ext cx="1283883" cy="1493973"/>
            <a:chOff x="0" y="0"/>
            <a:chExt cx="698500" cy="812800"/>
          </a:xfrm>
        </p:grpSpPr>
        <p:sp>
          <p:nvSpPr>
            <p:cNvPr name="Freeform 6" id="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95250" cap="sq">
              <a:solidFill>
                <a:srgbClr val="CD0505"/>
              </a:solidFill>
              <a:prstDash val="solid"/>
              <a:miter/>
            </a:ln>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7920781" y="1728278"/>
            <a:ext cx="1209424" cy="1275308"/>
            <a:chOff x="0" y="0"/>
            <a:chExt cx="770809" cy="812800"/>
          </a:xfrm>
        </p:grpSpPr>
        <p:sp>
          <p:nvSpPr>
            <p:cNvPr name="Freeform 9" id="9"/>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10" id="10"/>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2885024" y="842517"/>
            <a:ext cx="4472760" cy="3873208"/>
            <a:chOff x="0" y="0"/>
            <a:chExt cx="4282440" cy="3708400"/>
          </a:xfrm>
        </p:grpSpPr>
        <p:sp>
          <p:nvSpPr>
            <p:cNvPr name="Freeform 12" id="12"/>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5355" t="0" r="-15355" b="0"/>
              </a:stretch>
            </a:blipFill>
          </p:spPr>
        </p:sp>
      </p:grpSp>
      <p:grpSp>
        <p:nvGrpSpPr>
          <p:cNvPr name="Group 13" id="13"/>
          <p:cNvGrpSpPr/>
          <p:nvPr/>
        </p:nvGrpSpPr>
        <p:grpSpPr>
          <a:xfrm rot="-5400000">
            <a:off x="14485236" y="-323707"/>
            <a:ext cx="705924" cy="744380"/>
            <a:chOff x="0" y="0"/>
            <a:chExt cx="770809" cy="812800"/>
          </a:xfrm>
        </p:grpSpPr>
        <p:sp>
          <p:nvSpPr>
            <p:cNvPr name="Freeform 14" id="14"/>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15" id="15"/>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1028700" y="4352607"/>
            <a:ext cx="11856324" cy="3245486"/>
          </a:xfrm>
          <a:prstGeom prst="rect">
            <a:avLst/>
          </a:prstGeom>
        </p:spPr>
        <p:txBody>
          <a:bodyPr anchor="t" rtlCol="false" tIns="0" lIns="0" bIns="0" rIns="0">
            <a:spAutoFit/>
          </a:bodyPr>
          <a:lstStyle/>
          <a:p>
            <a:pPr algn="l" marL="669281" indent="-334641" lvl="1">
              <a:lnSpc>
                <a:spcPts val="4339"/>
              </a:lnSpc>
              <a:buFont typeface="Arial"/>
              <a:buChar char="•"/>
            </a:pPr>
            <a:r>
              <a:rPr lang="en-US" sz="3099">
                <a:solidFill>
                  <a:srgbClr val="000000"/>
                </a:solidFill>
                <a:latin typeface="Glacial Indifference"/>
              </a:rPr>
              <a:t>Programming Language: Typescript, HTML, CSS</a:t>
            </a:r>
          </a:p>
          <a:p>
            <a:pPr algn="l" marL="669281" indent="-334641" lvl="1">
              <a:lnSpc>
                <a:spcPts val="4339"/>
              </a:lnSpc>
              <a:buFont typeface="Arial"/>
              <a:buChar char="•"/>
            </a:pPr>
            <a:r>
              <a:rPr lang="en-US" sz="3099">
                <a:solidFill>
                  <a:srgbClr val="000000"/>
                </a:solidFill>
                <a:latin typeface="Glacial Indifference"/>
              </a:rPr>
              <a:t>Library/framework</a:t>
            </a:r>
            <a:r>
              <a:rPr lang="en-US" sz="3099">
                <a:solidFill>
                  <a:srgbClr val="000000"/>
                </a:solidFill>
                <a:latin typeface="Glacial Indifference"/>
              </a:rPr>
              <a:t>:React js, Tailwind</a:t>
            </a:r>
          </a:p>
          <a:p>
            <a:pPr algn="l" marL="669281" indent="-334641" lvl="1">
              <a:lnSpc>
                <a:spcPts val="4339"/>
              </a:lnSpc>
              <a:buFont typeface="Arial"/>
              <a:buChar char="•"/>
            </a:pPr>
            <a:r>
              <a:rPr lang="en-US" sz="3099">
                <a:solidFill>
                  <a:srgbClr val="000000"/>
                </a:solidFill>
                <a:latin typeface="Glacial Indifference"/>
              </a:rPr>
              <a:t>Code editor</a:t>
            </a:r>
            <a:r>
              <a:rPr lang="en-US" sz="3099">
                <a:solidFill>
                  <a:srgbClr val="000000"/>
                </a:solidFill>
                <a:latin typeface="Glacial Indifference"/>
              </a:rPr>
              <a:t>: Visual Studio Code</a:t>
            </a:r>
          </a:p>
          <a:p>
            <a:pPr algn="l" marL="669281" indent="-334641" lvl="1">
              <a:lnSpc>
                <a:spcPts val="4339"/>
              </a:lnSpc>
              <a:buFont typeface="Arial"/>
              <a:buChar char="•"/>
            </a:pPr>
            <a:r>
              <a:rPr lang="en-US" sz="3099">
                <a:solidFill>
                  <a:srgbClr val="000000"/>
                </a:solidFill>
                <a:latin typeface="Glacial Indifference"/>
              </a:rPr>
              <a:t>Database: MongoDB , (psql)</a:t>
            </a:r>
          </a:p>
          <a:p>
            <a:pPr algn="l" marL="669281" indent="-334641" lvl="1">
              <a:lnSpc>
                <a:spcPts val="4339"/>
              </a:lnSpc>
              <a:spcBef>
                <a:spcPct val="0"/>
              </a:spcBef>
              <a:buFont typeface="Arial"/>
              <a:buChar char="•"/>
            </a:pPr>
            <a:r>
              <a:rPr lang="en-US" sz="3099">
                <a:solidFill>
                  <a:srgbClr val="000000"/>
                </a:solidFill>
                <a:latin typeface="Glacial Indifference"/>
              </a:rPr>
              <a:t>Others: Node js, Express js, Stripe API, Cloudinary</a:t>
            </a:r>
          </a:p>
          <a:p>
            <a:pPr algn="l">
              <a:lnSpc>
                <a:spcPts val="4339"/>
              </a:lnSpc>
              <a:spcBef>
                <a:spcPct val="0"/>
              </a:spcBef>
            </a:pPr>
          </a:p>
        </p:txBody>
      </p:sp>
      <p:grpSp>
        <p:nvGrpSpPr>
          <p:cNvPr name="Group 17" id="17"/>
          <p:cNvGrpSpPr/>
          <p:nvPr/>
        </p:nvGrpSpPr>
        <p:grpSpPr>
          <a:xfrm rot="0">
            <a:off x="1028700" y="1419608"/>
            <a:ext cx="9953946" cy="2137531"/>
            <a:chOff x="0" y="0"/>
            <a:chExt cx="13271928" cy="2850041"/>
          </a:xfrm>
        </p:grpSpPr>
        <p:sp>
          <p:nvSpPr>
            <p:cNvPr name="TextBox 18" id="18"/>
            <p:cNvSpPr txBox="true"/>
            <p:nvPr/>
          </p:nvSpPr>
          <p:spPr>
            <a:xfrm rot="0">
              <a:off x="0" y="0"/>
              <a:ext cx="13271928" cy="1714500"/>
            </a:xfrm>
            <a:prstGeom prst="rect">
              <a:avLst/>
            </a:prstGeom>
          </p:spPr>
          <p:txBody>
            <a:bodyPr anchor="t" rtlCol="false" tIns="0" lIns="0" bIns="0" rIns="0">
              <a:spAutoFit/>
            </a:bodyPr>
            <a:lstStyle/>
            <a:p>
              <a:pPr algn="l">
                <a:lnSpc>
                  <a:spcPts val="10199"/>
                </a:lnSpc>
              </a:pPr>
              <a:r>
                <a:rPr lang="en-US" sz="8499">
                  <a:solidFill>
                    <a:srgbClr val="000000"/>
                  </a:solidFill>
                  <a:latin typeface="League Spartan Bold"/>
                </a:rPr>
                <a:t>Tools used in</a:t>
              </a:r>
            </a:p>
          </p:txBody>
        </p:sp>
        <p:sp>
          <p:nvSpPr>
            <p:cNvPr name="TextBox 19" id="19"/>
            <p:cNvSpPr txBox="true"/>
            <p:nvPr/>
          </p:nvSpPr>
          <p:spPr>
            <a:xfrm rot="0">
              <a:off x="0" y="1418116"/>
              <a:ext cx="12230638" cy="1431925"/>
            </a:xfrm>
            <a:prstGeom prst="rect">
              <a:avLst/>
            </a:prstGeom>
          </p:spPr>
          <p:txBody>
            <a:bodyPr anchor="t" rtlCol="false" tIns="0" lIns="0" bIns="0" rIns="0">
              <a:spAutoFit/>
            </a:bodyPr>
            <a:lstStyle/>
            <a:p>
              <a:pPr algn="l">
                <a:lnSpc>
                  <a:spcPts val="8400"/>
                </a:lnSpc>
              </a:pPr>
              <a:r>
                <a:rPr lang="en-US" sz="7000">
                  <a:solidFill>
                    <a:srgbClr val="CD0505"/>
                  </a:solidFill>
                  <a:latin typeface="Montserrat Classic Bold"/>
                </a:rPr>
                <a:t>QuickCanteen</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15539" y="8857369"/>
            <a:ext cx="1993023" cy="2319154"/>
            <a:chOff x="0" y="0"/>
            <a:chExt cx="698500" cy="812800"/>
          </a:xfrm>
        </p:grpSpPr>
        <p:sp>
          <p:nvSpPr>
            <p:cNvPr name="Freeform 3" id="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95250" cap="sq">
              <a:solidFill>
                <a:srgbClr val="CD0505"/>
              </a:solidFill>
              <a:prstDash val="solid"/>
              <a:miter/>
            </a:ln>
          </p:spPr>
        </p:sp>
        <p:sp>
          <p:nvSpPr>
            <p:cNvPr name="TextBox 4" id="4"/>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6187530">
            <a:off x="5000800" y="-916881"/>
            <a:ext cx="1818425" cy="2115985"/>
            <a:chOff x="0" y="0"/>
            <a:chExt cx="698500" cy="812800"/>
          </a:xfrm>
        </p:grpSpPr>
        <p:sp>
          <p:nvSpPr>
            <p:cNvPr name="Freeform 6" id="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411301" y="568305"/>
            <a:ext cx="822602" cy="957209"/>
            <a:chOff x="0" y="0"/>
            <a:chExt cx="698500" cy="812800"/>
          </a:xfrm>
        </p:grpSpPr>
        <p:sp>
          <p:nvSpPr>
            <p:cNvPr name="Freeform 9" id="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CD0505"/>
            </a:solidFill>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6508507">
            <a:off x="6152232" y="9108885"/>
            <a:ext cx="1151900" cy="1340392"/>
            <a:chOff x="0" y="0"/>
            <a:chExt cx="698500" cy="812800"/>
          </a:xfrm>
        </p:grpSpPr>
        <p:sp>
          <p:nvSpPr>
            <p:cNvPr name="Freeform 12" id="1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CD0505"/>
            </a:solidFill>
          </p:spPr>
        </p:sp>
        <p:sp>
          <p:nvSpPr>
            <p:cNvPr name="TextBox 13" id="13"/>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9249624" y="0"/>
            <a:ext cx="8009676" cy="10287000"/>
          </a:xfrm>
          <a:custGeom>
            <a:avLst/>
            <a:gdLst/>
            <a:ahLst/>
            <a:cxnLst/>
            <a:rect r="r" b="b" t="t" l="l"/>
            <a:pathLst>
              <a:path h="10287000" w="8009676">
                <a:moveTo>
                  <a:pt x="0" y="0"/>
                </a:moveTo>
                <a:lnTo>
                  <a:pt x="8009676" y="0"/>
                </a:lnTo>
                <a:lnTo>
                  <a:pt x="8009676" y="10287000"/>
                </a:lnTo>
                <a:lnTo>
                  <a:pt x="0" y="10287000"/>
                </a:lnTo>
                <a:lnTo>
                  <a:pt x="0" y="0"/>
                </a:lnTo>
                <a:close/>
              </a:path>
            </a:pathLst>
          </a:custGeom>
          <a:blipFill>
            <a:blip r:embed="rId2"/>
            <a:stretch>
              <a:fillRect l="0" t="0" r="0" b="0"/>
            </a:stretch>
          </a:blipFill>
        </p:spPr>
      </p:sp>
      <p:sp>
        <p:nvSpPr>
          <p:cNvPr name="TextBox 15" id="15"/>
          <p:cNvSpPr txBox="true"/>
          <p:nvPr/>
        </p:nvSpPr>
        <p:spPr>
          <a:xfrm rot="0">
            <a:off x="1028700" y="4162425"/>
            <a:ext cx="6064309" cy="1962150"/>
          </a:xfrm>
          <a:prstGeom prst="rect">
            <a:avLst/>
          </a:prstGeom>
        </p:spPr>
        <p:txBody>
          <a:bodyPr anchor="t" rtlCol="false" tIns="0" lIns="0" bIns="0" rIns="0">
            <a:spAutoFit/>
          </a:bodyPr>
          <a:lstStyle/>
          <a:p>
            <a:pPr algn="l">
              <a:lnSpc>
                <a:spcPts val="7798"/>
              </a:lnSpc>
            </a:pPr>
            <a:r>
              <a:rPr lang="en-US" sz="6498">
                <a:solidFill>
                  <a:srgbClr val="000000"/>
                </a:solidFill>
                <a:latin typeface="League Spartan Bold"/>
              </a:rPr>
              <a:t>Flowchart </a:t>
            </a:r>
            <a:r>
              <a:rPr lang="en-US" sz="6498">
                <a:solidFill>
                  <a:srgbClr val="CD0505"/>
                </a:solidFill>
                <a:latin typeface="League Spartan Bold"/>
              </a:rPr>
              <a:t>QuickCanteen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422960" y="8857369"/>
            <a:ext cx="1993023" cy="2319154"/>
            <a:chOff x="0" y="0"/>
            <a:chExt cx="698500" cy="812800"/>
          </a:xfrm>
        </p:grpSpPr>
        <p:sp>
          <p:nvSpPr>
            <p:cNvPr name="Freeform 3" id="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95250" cap="sq">
              <a:solidFill>
                <a:srgbClr val="CD0505"/>
              </a:solidFill>
              <a:prstDash val="solid"/>
              <a:miter/>
            </a:ln>
          </p:spPr>
        </p:sp>
        <p:sp>
          <p:nvSpPr>
            <p:cNvPr name="TextBox 4" id="4"/>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6187530">
            <a:off x="16941229" y="-719855"/>
            <a:ext cx="1818425" cy="2115985"/>
            <a:chOff x="0" y="0"/>
            <a:chExt cx="698500" cy="812800"/>
          </a:xfrm>
        </p:grpSpPr>
        <p:sp>
          <p:nvSpPr>
            <p:cNvPr name="Freeform 6" id="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411301" y="568305"/>
            <a:ext cx="822602" cy="957209"/>
            <a:chOff x="0" y="0"/>
            <a:chExt cx="698500" cy="812800"/>
          </a:xfrm>
        </p:grpSpPr>
        <p:sp>
          <p:nvSpPr>
            <p:cNvPr name="Freeform 9" id="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CD0505"/>
            </a:solidFill>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6508507">
            <a:off x="17501520" y="9584616"/>
            <a:ext cx="1151900" cy="1340392"/>
            <a:chOff x="0" y="0"/>
            <a:chExt cx="698500" cy="812800"/>
          </a:xfrm>
        </p:grpSpPr>
        <p:sp>
          <p:nvSpPr>
            <p:cNvPr name="Freeform 12" id="1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CD0505"/>
            </a:solidFill>
          </p:spPr>
        </p:sp>
        <p:sp>
          <p:nvSpPr>
            <p:cNvPr name="TextBox 13" id="13"/>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733129" y="2002837"/>
            <a:ext cx="16821742" cy="7255463"/>
          </a:xfrm>
          <a:custGeom>
            <a:avLst/>
            <a:gdLst/>
            <a:ahLst/>
            <a:cxnLst/>
            <a:rect r="r" b="b" t="t" l="l"/>
            <a:pathLst>
              <a:path h="7255463" w="16821742">
                <a:moveTo>
                  <a:pt x="0" y="0"/>
                </a:moveTo>
                <a:lnTo>
                  <a:pt x="16821742" y="0"/>
                </a:lnTo>
                <a:lnTo>
                  <a:pt x="16821742" y="7255463"/>
                </a:lnTo>
                <a:lnTo>
                  <a:pt x="0" y="7255463"/>
                </a:lnTo>
                <a:lnTo>
                  <a:pt x="0" y="0"/>
                </a:lnTo>
                <a:close/>
              </a:path>
            </a:pathLst>
          </a:custGeom>
          <a:blipFill>
            <a:blip r:embed="rId2"/>
            <a:stretch>
              <a:fillRect l="0" t="0" r="0" b="0"/>
            </a:stretch>
          </a:blipFill>
        </p:spPr>
      </p:sp>
      <p:sp>
        <p:nvSpPr>
          <p:cNvPr name="TextBox 15" id="15"/>
          <p:cNvSpPr txBox="true"/>
          <p:nvPr/>
        </p:nvSpPr>
        <p:spPr>
          <a:xfrm rot="0">
            <a:off x="6101367" y="154597"/>
            <a:ext cx="5687778" cy="1152525"/>
          </a:xfrm>
          <a:prstGeom prst="rect">
            <a:avLst/>
          </a:prstGeom>
        </p:spPr>
        <p:txBody>
          <a:bodyPr anchor="t" rtlCol="false" tIns="0" lIns="0" bIns="0" rIns="0">
            <a:spAutoFit/>
          </a:bodyPr>
          <a:lstStyle/>
          <a:p>
            <a:pPr algn="l">
              <a:lnSpc>
                <a:spcPts val="9118"/>
              </a:lnSpc>
            </a:pPr>
            <a:r>
              <a:rPr lang="en-US" sz="7598">
                <a:solidFill>
                  <a:srgbClr val="CD0505"/>
                </a:solidFill>
                <a:latin typeface="League Spartan Bold"/>
              </a:rPr>
              <a:t>ERD</a:t>
            </a:r>
            <a:r>
              <a:rPr lang="en-US" sz="7598">
                <a:solidFill>
                  <a:srgbClr val="000000"/>
                </a:solidFill>
                <a:latin typeface="League Spartan Bold"/>
              </a:rPr>
              <a:t> Design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27744" y="8551783"/>
            <a:ext cx="2312889" cy="2596485"/>
            <a:chOff x="0" y="0"/>
            <a:chExt cx="765266" cy="859100"/>
          </a:xfrm>
        </p:grpSpPr>
        <p:sp>
          <p:nvSpPr>
            <p:cNvPr name="Freeform 3" id="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4" id="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30714" y="850239"/>
            <a:ext cx="1425508" cy="1503164"/>
            <a:chOff x="0" y="0"/>
            <a:chExt cx="770809" cy="812800"/>
          </a:xfrm>
        </p:grpSpPr>
        <p:sp>
          <p:nvSpPr>
            <p:cNvPr name="Freeform 6" id="6"/>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7" id="7"/>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7274368" y="9718750"/>
            <a:ext cx="553182" cy="583318"/>
            <a:chOff x="0" y="0"/>
            <a:chExt cx="770809" cy="812800"/>
          </a:xfrm>
        </p:grpSpPr>
        <p:sp>
          <p:nvSpPr>
            <p:cNvPr name="Freeform 9" id="9"/>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10" id="10"/>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8968686" y="377475"/>
            <a:ext cx="7217979" cy="9532049"/>
          </a:xfrm>
          <a:custGeom>
            <a:avLst/>
            <a:gdLst/>
            <a:ahLst/>
            <a:cxnLst/>
            <a:rect r="r" b="b" t="t" l="l"/>
            <a:pathLst>
              <a:path h="9532049" w="7217979">
                <a:moveTo>
                  <a:pt x="0" y="0"/>
                </a:moveTo>
                <a:lnTo>
                  <a:pt x="7217979" y="0"/>
                </a:lnTo>
                <a:lnTo>
                  <a:pt x="7217979" y="9532050"/>
                </a:lnTo>
                <a:lnTo>
                  <a:pt x="0" y="9532050"/>
                </a:lnTo>
                <a:lnTo>
                  <a:pt x="0" y="0"/>
                </a:lnTo>
                <a:close/>
              </a:path>
            </a:pathLst>
          </a:custGeom>
          <a:blipFill>
            <a:blip r:embed="rId2"/>
            <a:stretch>
              <a:fillRect l="0" t="0" r="0" b="0"/>
            </a:stretch>
          </a:blipFill>
        </p:spPr>
      </p:sp>
      <p:sp>
        <p:nvSpPr>
          <p:cNvPr name="TextBox 12" id="12"/>
          <p:cNvSpPr txBox="true"/>
          <p:nvPr/>
        </p:nvSpPr>
        <p:spPr>
          <a:xfrm rot="0">
            <a:off x="777930" y="4505325"/>
            <a:ext cx="7118121" cy="1276350"/>
          </a:xfrm>
          <a:prstGeom prst="rect">
            <a:avLst/>
          </a:prstGeom>
        </p:spPr>
        <p:txBody>
          <a:bodyPr anchor="t" rtlCol="false" tIns="0" lIns="0" bIns="0" rIns="0">
            <a:spAutoFit/>
          </a:bodyPr>
          <a:lstStyle/>
          <a:p>
            <a:pPr algn="r">
              <a:lnSpc>
                <a:spcPts val="10080"/>
              </a:lnSpc>
            </a:pPr>
            <a:r>
              <a:rPr lang="en-US" sz="8400">
                <a:solidFill>
                  <a:srgbClr val="CD0505"/>
                </a:solidFill>
                <a:latin typeface="League Spartan Bold"/>
              </a:rPr>
              <a:t>UML</a:t>
            </a:r>
            <a:r>
              <a:rPr lang="en-US" sz="8400">
                <a:solidFill>
                  <a:srgbClr val="000000"/>
                </a:solidFill>
                <a:latin typeface="League Spartan Bold"/>
              </a:rPr>
              <a:t> Design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51569" y="8740741"/>
            <a:ext cx="2312889" cy="2596485"/>
            <a:chOff x="0" y="0"/>
            <a:chExt cx="765266" cy="859100"/>
          </a:xfrm>
        </p:grpSpPr>
        <p:sp>
          <p:nvSpPr>
            <p:cNvPr name="Freeform 3" id="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4" id="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30714" y="850239"/>
            <a:ext cx="1425508" cy="1503164"/>
            <a:chOff x="0" y="0"/>
            <a:chExt cx="770809" cy="812800"/>
          </a:xfrm>
        </p:grpSpPr>
        <p:sp>
          <p:nvSpPr>
            <p:cNvPr name="Freeform 6" id="6"/>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7" id="7"/>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7274368" y="9718750"/>
            <a:ext cx="553182" cy="583318"/>
            <a:chOff x="0" y="0"/>
            <a:chExt cx="770809" cy="812800"/>
          </a:xfrm>
        </p:grpSpPr>
        <p:sp>
          <p:nvSpPr>
            <p:cNvPr name="Freeform 9" id="9"/>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10" id="10"/>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990474" y="2314575"/>
            <a:ext cx="14307052" cy="6225320"/>
          </a:xfrm>
          <a:custGeom>
            <a:avLst/>
            <a:gdLst/>
            <a:ahLst/>
            <a:cxnLst/>
            <a:rect r="r" b="b" t="t" l="l"/>
            <a:pathLst>
              <a:path h="6225320" w="14307052">
                <a:moveTo>
                  <a:pt x="0" y="0"/>
                </a:moveTo>
                <a:lnTo>
                  <a:pt x="14307052" y="0"/>
                </a:lnTo>
                <a:lnTo>
                  <a:pt x="14307052" y="6225320"/>
                </a:lnTo>
                <a:lnTo>
                  <a:pt x="0" y="6225320"/>
                </a:lnTo>
                <a:lnTo>
                  <a:pt x="0" y="0"/>
                </a:lnTo>
                <a:close/>
              </a:path>
            </a:pathLst>
          </a:custGeom>
          <a:blipFill>
            <a:blip r:embed="rId2"/>
            <a:stretch>
              <a:fillRect l="0" t="0" r="0" b="0"/>
            </a:stretch>
          </a:blipFill>
        </p:spPr>
      </p:sp>
      <p:sp>
        <p:nvSpPr>
          <p:cNvPr name="TextBox 12" id="12"/>
          <p:cNvSpPr txBox="true"/>
          <p:nvPr/>
        </p:nvSpPr>
        <p:spPr>
          <a:xfrm rot="0">
            <a:off x="4799795" y="390525"/>
            <a:ext cx="8688410" cy="1276350"/>
          </a:xfrm>
          <a:prstGeom prst="rect">
            <a:avLst/>
          </a:prstGeom>
        </p:spPr>
        <p:txBody>
          <a:bodyPr anchor="t" rtlCol="false" tIns="0" lIns="0" bIns="0" rIns="0">
            <a:spAutoFit/>
          </a:bodyPr>
          <a:lstStyle/>
          <a:p>
            <a:pPr algn="r">
              <a:lnSpc>
                <a:spcPts val="10080"/>
              </a:lnSpc>
            </a:pPr>
            <a:r>
              <a:rPr lang="en-US" sz="8400">
                <a:solidFill>
                  <a:srgbClr val="CD0505"/>
                </a:solidFill>
                <a:latin typeface="League Spartan Bold"/>
              </a:rPr>
              <a:t>Web</a:t>
            </a:r>
            <a:r>
              <a:rPr lang="en-US" sz="8400">
                <a:solidFill>
                  <a:srgbClr val="000000"/>
                </a:solidFill>
                <a:latin typeface="League Spartan Bold"/>
              </a:rPr>
              <a:t> Overview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DAGFr6h6xaE</dc:identifier>
  <dcterms:modified xsi:type="dcterms:W3CDTF">2011-08-01T06:04:30Z</dcterms:modified>
  <cp:revision>1</cp:revision>
  <dc:title>PPT_QuickCanteen_10</dc:title>
</cp:coreProperties>
</file>